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70" r:id="rId3"/>
    <p:sldId id="267" r:id="rId4"/>
    <p:sldId id="294" r:id="rId5"/>
    <p:sldId id="330" r:id="rId6"/>
    <p:sldId id="329" r:id="rId7"/>
    <p:sldId id="316" r:id="rId8"/>
    <p:sldId id="318" r:id="rId9"/>
    <p:sldId id="331" r:id="rId10"/>
    <p:sldId id="317" r:id="rId11"/>
    <p:sldId id="319" r:id="rId12"/>
    <p:sldId id="322" r:id="rId13"/>
    <p:sldId id="332" r:id="rId14"/>
    <p:sldId id="27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52" autoAdjust="0"/>
    <p:restoredTop sz="86410" autoAdjust="0"/>
  </p:normalViewPr>
  <p:slideViewPr>
    <p:cSldViewPr>
      <p:cViewPr>
        <p:scale>
          <a:sx n="94" d="100"/>
          <a:sy n="94" d="100"/>
        </p:scale>
        <p:origin x="-1500" y="-6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489E1-328B-4819-BB7E-D00CC14DF872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C35DCB-973B-4743-A7AB-0C67FCAC3D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440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35DCB-973B-4743-A7AB-0C67FCAC3D4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Ticofrut</a:t>
            </a:r>
            <a:r>
              <a:rPr lang="en-US" baseline="0" dirty="0" smtClean="0"/>
              <a:t> in Costa Rica (Dr. </a:t>
            </a:r>
            <a:r>
              <a:rPr lang="en-US" baseline="0" dirty="0" err="1" smtClean="0"/>
              <a:t>Hernán</a:t>
            </a:r>
            <a:r>
              <a:rPr lang="en-US" baseline="0" dirty="0" smtClean="0"/>
              <a:t> Camacho)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35DCB-973B-4743-A7AB-0C67FCAC3D4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Level of parasitism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35DCB-973B-4743-A7AB-0C67FCAC3D4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Image of different T.</a:t>
            </a:r>
            <a:r>
              <a:rPr lang="en-US" baseline="0" dirty="0" smtClean="0"/>
              <a:t> radiata stage classifications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35DCB-973B-4743-A7AB-0C67FCAC3D4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Bar shows 95%</a:t>
            </a:r>
            <a:r>
              <a:rPr lang="en-US" baseline="0" dirty="0" smtClean="0"/>
              <a:t> CI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35DCB-973B-4743-A7AB-0C67FCAC3D4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S:R</a:t>
            </a:r>
            <a:r>
              <a:rPr lang="en-US" baseline="0" dirty="0" smtClean="0"/>
              <a:t> and size effects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35DCB-973B-4743-A7AB-0C67FCAC3D4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Funding from USDA -</a:t>
            </a:r>
            <a:r>
              <a:rPr lang="en-US" baseline="0" dirty="0" smtClean="0"/>
              <a:t> </a:t>
            </a:r>
            <a:r>
              <a:rPr lang="en-US" dirty="0" smtClean="0"/>
              <a:t>NIFA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35DCB-973B-4743-A7AB-0C67FCAC3D4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26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8839200" cy="25146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effectLst/>
              </a:rPr>
              <a:t>Effect of </a:t>
            </a:r>
            <a:r>
              <a:rPr lang="en-US" sz="3600" i="1" dirty="0">
                <a:effectLst/>
              </a:rPr>
              <a:t>Diaphorina citri</a:t>
            </a:r>
            <a:r>
              <a:rPr lang="en-US" sz="3600" dirty="0">
                <a:effectLst/>
              </a:rPr>
              <a:t> (</a:t>
            </a:r>
            <a:r>
              <a:rPr lang="en-US" sz="3600" dirty="0" err="1">
                <a:effectLst/>
              </a:rPr>
              <a:t>Homoptera</a:t>
            </a:r>
            <a:r>
              <a:rPr lang="en-US" sz="3600" dirty="0">
                <a:effectLst/>
              </a:rPr>
              <a:t>: </a:t>
            </a:r>
            <a:r>
              <a:rPr lang="en-US" sz="3600" dirty="0" err="1">
                <a:effectLst/>
              </a:rPr>
              <a:t>Psyllidae</a:t>
            </a:r>
            <a:r>
              <a:rPr lang="en-US" sz="3600" dirty="0">
                <a:effectLst/>
              </a:rPr>
              <a:t>) Instar on Level of Parasitism, Sex Ratio, and Size of </a:t>
            </a:r>
            <a:r>
              <a:rPr lang="en-US" sz="3600" i="1" dirty="0">
                <a:effectLst/>
              </a:rPr>
              <a:t>Tamarixia radiata</a:t>
            </a:r>
            <a:r>
              <a:rPr lang="en-US" sz="3600" dirty="0">
                <a:effectLst/>
              </a:rPr>
              <a:t> (Hymenoptera: Eulophidae</a:t>
            </a:r>
            <a:r>
              <a:rPr lang="en-US" sz="3600" dirty="0" smtClean="0">
                <a:effectLst/>
              </a:rPr>
              <a:t>)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895600"/>
            <a:ext cx="9144000" cy="38100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Christopher </a:t>
            </a:r>
            <a:r>
              <a:rPr lang="en-US" dirty="0"/>
              <a:t>Kerr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Entomology and Nematology Department</a:t>
            </a:r>
          </a:p>
          <a:p>
            <a:pPr algn="ctr"/>
            <a:r>
              <a:rPr lang="en-US" dirty="0" smtClean="0"/>
              <a:t>University of Florida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Graduate Committee: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Dr. Norman </a:t>
            </a:r>
            <a:r>
              <a:rPr lang="en-US" dirty="0" err="1" smtClean="0"/>
              <a:t>Leppla</a:t>
            </a:r>
            <a:r>
              <a:rPr lang="en-US" dirty="0" smtClean="0"/>
              <a:t>, University of Florida</a:t>
            </a:r>
          </a:p>
          <a:p>
            <a:pPr algn="ctr"/>
            <a:r>
              <a:rPr lang="en-US" dirty="0" smtClean="0"/>
              <a:t>Dr. Eric </a:t>
            </a:r>
            <a:r>
              <a:rPr lang="en-US" dirty="0" err="1" smtClean="0"/>
              <a:t>Rohrig</a:t>
            </a:r>
            <a:r>
              <a:rPr lang="en-US" dirty="0" smtClean="0"/>
              <a:t>, Florida Department of Ag.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39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447800"/>
            <a:ext cx="4953000" cy="523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Host Instar Effects</a:t>
            </a:r>
            <a:br>
              <a:rPr lang="en-US" dirty="0" smtClean="0"/>
            </a:br>
            <a:r>
              <a:rPr lang="en-US" sz="1400" dirty="0" smtClean="0">
                <a:effectLst>
                  <a:outerShdw blurRad="38100" dist="25527" dir="5400000" algn="tl">
                    <a:srgbClr val="000000">
                      <a:alpha val="75000"/>
                    </a:srgbClr>
                  </a:outerShdw>
                </a:effectLst>
              </a:rPr>
              <a:t>From </a:t>
            </a:r>
            <a:r>
              <a:rPr lang="en-US" sz="1400" dirty="0">
                <a:effectLst>
                  <a:outerShdw blurRad="38100" dist="25527" dir="5400000" algn="tl">
                    <a:srgbClr val="000000">
                      <a:alpha val="75000"/>
                    </a:srgbClr>
                  </a:outerShdw>
                </a:effectLst>
              </a:rPr>
              <a:t>the flush samples taken on Day 6 for Objective 1, </a:t>
            </a:r>
            <a:r>
              <a:rPr lang="en-US" sz="1400" i="1" dirty="0">
                <a:effectLst>
                  <a:outerShdw blurRad="38100" dist="25527" dir="5400000" algn="tl">
                    <a:srgbClr val="000000">
                      <a:alpha val="75000"/>
                    </a:srgbClr>
                  </a:outerShdw>
                </a:effectLst>
              </a:rPr>
              <a:t>D. citri </a:t>
            </a:r>
            <a:r>
              <a:rPr lang="en-US" sz="1400" dirty="0">
                <a:effectLst>
                  <a:outerShdw blurRad="38100" dist="25527" dir="5400000" algn="tl">
                    <a:srgbClr val="000000">
                      <a:alpha val="75000"/>
                    </a:srgbClr>
                  </a:outerShdw>
                </a:effectLst>
              </a:rPr>
              <a:t>nymphs that were parasitized by </a:t>
            </a:r>
            <a:r>
              <a:rPr lang="en-US" sz="1400" i="1" dirty="0">
                <a:effectLst>
                  <a:outerShdw blurRad="38100" dist="25527" dir="5400000" algn="tl">
                    <a:srgbClr val="000000">
                      <a:alpha val="75000"/>
                    </a:srgbClr>
                  </a:outerShdw>
                </a:effectLst>
              </a:rPr>
              <a:t>T. radiata </a:t>
            </a:r>
            <a:r>
              <a:rPr lang="en-US" sz="1400" dirty="0">
                <a:effectLst>
                  <a:outerShdw blurRad="38100" dist="25527" dir="5400000" algn="tl">
                    <a:srgbClr val="000000">
                      <a:alpha val="75000"/>
                    </a:srgbClr>
                  </a:outerShdw>
                </a:effectLst>
              </a:rPr>
              <a:t>in the late larva or pupa stage were </a:t>
            </a:r>
            <a:r>
              <a:rPr lang="en-US" sz="1400" dirty="0" smtClean="0">
                <a:effectLst>
                  <a:outerShdw blurRad="38100" dist="25527" dir="5400000" algn="tl">
                    <a:srgbClr val="000000">
                      <a:alpha val="75000"/>
                    </a:srgbClr>
                  </a:outerShdw>
                </a:effectLst>
              </a:rPr>
              <a:t>retained to </a:t>
            </a:r>
            <a:r>
              <a:rPr lang="en-US" sz="1400" dirty="0">
                <a:effectLst>
                  <a:outerShdw blurRad="38100" dist="25527" dir="5400000" algn="tl">
                    <a:srgbClr val="000000">
                      <a:alpha val="75000"/>
                    </a:srgbClr>
                  </a:outerShdw>
                </a:effectLst>
              </a:rPr>
              <a:t>determine their sex and size.</a:t>
            </a:r>
            <a:r>
              <a:rPr lang="en-US" sz="1400" dirty="0">
                <a:effectLst/>
              </a:rPr>
              <a:t/>
            </a:r>
            <a:br>
              <a:rPr lang="en-US" sz="1400" dirty="0">
                <a:effectLst/>
              </a:rPr>
            </a:br>
            <a:endParaRPr lang="en-US" sz="13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970500"/>
            <a:ext cx="8691376" cy="28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" name="Picture 2" descr="C:\Users\Akbar\AppData\Local\Temp\DSCN18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72940" y="1295400"/>
            <a:ext cx="4182265" cy="5576353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Picture 2" descr="F:\4th of July 2011\T. radiata slide Measur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09265"/>
            <a:ext cx="5041742" cy="379613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76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447800"/>
            <a:ext cx="603603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Sex Ratio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6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Hind Tibia Length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809658"/>
              </p:ext>
            </p:extLst>
          </p:nvPr>
        </p:nvGraphicFramePr>
        <p:xfrm>
          <a:off x="457200" y="2057400"/>
          <a:ext cx="8229599" cy="35293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7123"/>
                <a:gridCol w="690664"/>
                <a:gridCol w="930613"/>
                <a:gridCol w="2065505"/>
                <a:gridCol w="690664"/>
                <a:gridCol w="749031"/>
                <a:gridCol w="2285999"/>
              </a:tblGrid>
              <a:tr h="480684">
                <a:tc gridSpan="7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Minimum, maximum and mean hind tibia length of </a:t>
                      </a:r>
                      <a:r>
                        <a:rPr lang="en-US" sz="1800" i="1" dirty="0">
                          <a:effectLst/>
                        </a:rPr>
                        <a:t>T. radiata </a:t>
                      </a:r>
                      <a:r>
                        <a:rPr lang="en-US" sz="1800" dirty="0">
                          <a:effectLst/>
                        </a:rPr>
                        <a:t>that were developing on different Asian citrus psyllid host nymph instars </a:t>
                      </a:r>
                      <a:r>
                        <a:rPr lang="en-US" sz="1800" baseline="30000" dirty="0">
                          <a:effectLst/>
                        </a:rPr>
                        <a:t>1, 2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333" marR="67333" marT="935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0653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Host instar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333" marR="67333" marT="9352" marB="0" anchor="ctr"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Females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333" marR="67333" marT="9352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Males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333" marR="67333" marT="9352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06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Min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333" marR="67333" marT="9352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Max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333" marR="67333" marT="9352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x̄±SD (n)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333" marR="67333" marT="9352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Min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333" marR="67333" marT="9352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Max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333" marR="67333" marT="9352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x̄±SD (n)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333" marR="67333" marT="9352" marB="0">
                    <a:solidFill>
                      <a:schemeClr val="accent2"/>
                    </a:solidFill>
                  </a:tcPr>
                </a:tc>
              </a:tr>
              <a:tr h="4806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Third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333" marR="67333" marT="9352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---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333" marR="67333" marT="9352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---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333" marR="67333" marT="9352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----------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333" marR="67333" marT="9352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0.16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333" marR="67333" marT="9352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0.21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333" marR="67333" marT="9352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0.20±0.02 (13) c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333" marR="67333" marT="9352" marB="0">
                    <a:solidFill>
                      <a:schemeClr val="accent2"/>
                    </a:solidFill>
                  </a:tcPr>
                </a:tc>
              </a:tr>
              <a:tr h="4806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Fourth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333" marR="67333" marT="9352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0.23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333" marR="67333" marT="9352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0.27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333" marR="67333" marT="9352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0.25±0.02 (6)   b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333" marR="67333" marT="9352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0.21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333" marR="67333" marT="9352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0.27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333" marR="67333" marT="9352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0.24±0.02 (55) b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333" marR="67333" marT="9352" marB="0">
                    <a:solidFill>
                      <a:schemeClr val="accent2"/>
                    </a:solidFill>
                  </a:tcPr>
                </a:tc>
              </a:tr>
              <a:tr h="4806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Fifth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333" marR="67333" marT="9352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0.27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333" marR="67333" marT="9352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0.34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333" marR="67333" marT="9352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0.31±0.02 (75) a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333" marR="67333" marT="9352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0.27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333" marR="67333" marT="9352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0.33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333" marR="67333" marT="9352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0.29±0.02 (40) a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333" marR="67333" marT="9352" marB="0">
                    <a:solidFill>
                      <a:schemeClr val="accent2"/>
                    </a:solidFill>
                  </a:tcPr>
                </a:tc>
              </a:tr>
              <a:tr h="961990">
                <a:tc gridSpan="7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30000" dirty="0">
                          <a:effectLst/>
                        </a:rPr>
                        <a:t>1 </a:t>
                      </a:r>
                      <a:r>
                        <a:rPr lang="en-US" sz="1800" dirty="0">
                          <a:effectLst/>
                        </a:rPr>
                        <a:t>Comparison of means within a given instar were not significantly different between sexes (Tukey’s HSD, α =0.05).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333" marR="67333" marT="9352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76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u="sng" dirty="0" smtClean="0"/>
              <a:t>Level </a:t>
            </a:r>
            <a:r>
              <a:rPr lang="en-US" u="sng" dirty="0"/>
              <a:t>of </a:t>
            </a:r>
            <a:r>
              <a:rPr lang="en-US" i="1" u="sng" dirty="0"/>
              <a:t>T. radiata p</a:t>
            </a:r>
            <a:r>
              <a:rPr lang="en-US" u="sng" dirty="0"/>
              <a:t>arasitism on </a:t>
            </a:r>
            <a:r>
              <a:rPr lang="en-US" i="1" u="sng" dirty="0"/>
              <a:t>D. citri </a:t>
            </a:r>
            <a:r>
              <a:rPr lang="en-US" u="sng" dirty="0" smtClean="0"/>
              <a:t>instar:</a:t>
            </a:r>
            <a:r>
              <a:rPr lang="en-US" dirty="0" smtClean="0"/>
              <a:t> greatest proportion of parasitism occurs on 5</a:t>
            </a:r>
            <a:r>
              <a:rPr lang="en-US" baseline="30000" dirty="0" smtClean="0"/>
              <a:t>th</a:t>
            </a:r>
            <a:r>
              <a:rPr lang="en-US" dirty="0" smtClean="0"/>
              <a:t> instar nymphs.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u="sng" dirty="0"/>
              <a:t>Host instar effects on the sex ratio </a:t>
            </a:r>
            <a:r>
              <a:rPr lang="en-US" u="sng" dirty="0" smtClean="0"/>
              <a:t>and size </a:t>
            </a:r>
            <a:r>
              <a:rPr lang="en-US" u="sng" dirty="0"/>
              <a:t>of </a:t>
            </a:r>
            <a:r>
              <a:rPr lang="en-US" i="1" u="sng" dirty="0"/>
              <a:t>T. radiata </a:t>
            </a:r>
            <a:r>
              <a:rPr lang="en-US" u="sng" dirty="0" smtClean="0"/>
              <a:t>progeny</a:t>
            </a:r>
            <a:r>
              <a:rPr lang="en-US" dirty="0"/>
              <a:t>:</a:t>
            </a:r>
            <a:r>
              <a:rPr lang="en-US" dirty="0" smtClean="0"/>
              <a:t> Significantly more female </a:t>
            </a:r>
            <a:r>
              <a:rPr lang="en-US" i="1" dirty="0" smtClean="0"/>
              <a:t>T. radiata </a:t>
            </a:r>
            <a:r>
              <a:rPr lang="en-US" dirty="0" smtClean="0"/>
              <a:t>are produced on 5</a:t>
            </a:r>
            <a:r>
              <a:rPr lang="en-US" baseline="30000" dirty="0" smtClean="0"/>
              <a:t>th</a:t>
            </a:r>
            <a:r>
              <a:rPr lang="en-US" dirty="0" smtClean="0"/>
              <a:t> instar nymphs and they are larger.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Development </a:t>
            </a:r>
            <a:r>
              <a:rPr lang="en-US" dirty="0"/>
              <a:t>of nymphs </a:t>
            </a:r>
            <a:r>
              <a:rPr lang="en-US" dirty="0" smtClean="0"/>
              <a:t>to 5</a:t>
            </a:r>
            <a:r>
              <a:rPr lang="en-US" baseline="30000" dirty="0" smtClean="0"/>
              <a:t>th</a:t>
            </a:r>
            <a:r>
              <a:rPr lang="en-US" dirty="0" smtClean="0"/>
              <a:t> instar should </a:t>
            </a:r>
            <a:r>
              <a:rPr lang="en-US" dirty="0"/>
              <a:t>coincide with exposure of the parasitoids.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80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6783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Funding provided partially by USDA-NIFA IPM grant</a:t>
            </a:r>
          </a:p>
          <a:p>
            <a:endParaRPr lang="en-US" dirty="0" smtClean="0"/>
          </a:p>
          <a:p>
            <a:r>
              <a:rPr lang="en-US" dirty="0"/>
              <a:t>UF Dept. of Entomology &amp; Nematology</a:t>
            </a:r>
          </a:p>
          <a:p>
            <a:pPr lvl="1"/>
            <a:r>
              <a:rPr lang="en-US" dirty="0" smtClean="0"/>
              <a:t>Lyle Buss</a:t>
            </a:r>
          </a:p>
          <a:p>
            <a:pPr lvl="1"/>
            <a:r>
              <a:rPr lang="en-US" dirty="0" smtClean="0"/>
              <a:t>Nick Hostettler</a:t>
            </a:r>
          </a:p>
          <a:p>
            <a:pPr lvl="1"/>
            <a:r>
              <a:rPr lang="en-US" dirty="0" smtClean="0"/>
              <a:t>Steve </a:t>
            </a:r>
            <a:r>
              <a:rPr lang="en-US" dirty="0" err="1" smtClean="0"/>
              <a:t>Lasley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FDACS-DPI </a:t>
            </a:r>
          </a:p>
          <a:p>
            <a:pPr lvl="1"/>
            <a:r>
              <a:rPr lang="en-US" dirty="0" smtClean="0"/>
              <a:t>Gloria Lotz</a:t>
            </a:r>
          </a:p>
          <a:p>
            <a:pPr lvl="1"/>
            <a:r>
              <a:rPr lang="en-US" dirty="0" smtClean="0"/>
              <a:t>Jeffery </a:t>
            </a:r>
            <a:r>
              <a:rPr lang="en-US" dirty="0" err="1" smtClean="0"/>
              <a:t>Lotz</a:t>
            </a:r>
            <a:endParaRPr lang="en-US" dirty="0" smtClean="0"/>
          </a:p>
          <a:p>
            <a:pPr lvl="1"/>
            <a:r>
              <a:rPr lang="en-US" dirty="0" smtClean="0"/>
              <a:t>Ryan </a:t>
            </a:r>
            <a:r>
              <a:rPr lang="en-US" dirty="0" err="1" smtClean="0"/>
              <a:t>Poffenberger</a:t>
            </a:r>
            <a:endParaRPr lang="en-US" dirty="0" smtClean="0"/>
          </a:p>
          <a:p>
            <a:pPr lvl="1"/>
            <a:r>
              <a:rPr lang="en-US" dirty="0" smtClean="0"/>
              <a:t>Mark Smith</a:t>
            </a:r>
          </a:p>
          <a:p>
            <a:pPr lvl="1"/>
            <a:r>
              <a:rPr lang="en-US" dirty="0" smtClean="0"/>
              <a:t>Young Ki</a:t>
            </a:r>
          </a:p>
          <a:p>
            <a:pPr lvl="1"/>
            <a:r>
              <a:rPr lang="en-US" dirty="0" smtClean="0"/>
              <a:t>Doris </a:t>
            </a:r>
            <a:r>
              <a:rPr lang="en-US" dirty="0" err="1" smtClean="0"/>
              <a:t>Klemm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62400" y="3733800"/>
            <a:ext cx="5181600" cy="3001963"/>
          </a:xfrm>
          <a:prstGeom prst="rect">
            <a:avLst/>
          </a:prstGeom>
        </p:spPr>
        <p:txBody>
          <a:bodyPr>
            <a:norm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200" dirty="0" smtClean="0"/>
              <a:t>Canadian Forest Service</a:t>
            </a:r>
          </a:p>
          <a:p>
            <a:pPr lvl="1"/>
            <a:r>
              <a:rPr lang="en-US" sz="1800" dirty="0" smtClean="0"/>
              <a:t>Peter </a:t>
            </a:r>
            <a:r>
              <a:rPr lang="en-US" sz="1800" dirty="0" err="1" smtClean="0"/>
              <a:t>Ebling</a:t>
            </a:r>
            <a:endParaRPr lang="en-US" sz="18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200" dirty="0" smtClean="0"/>
              <a:t>BASF</a:t>
            </a:r>
          </a:p>
          <a:p>
            <a:pPr lvl="1"/>
            <a:r>
              <a:rPr lang="en-US" sz="1800" dirty="0" smtClean="0"/>
              <a:t>Dr. William Fisher</a:t>
            </a:r>
          </a:p>
        </p:txBody>
      </p:sp>
    </p:spTree>
    <p:extLst>
      <p:ext uri="{BB962C8B-B14F-4D97-AF65-F5344CB8AC3E}">
        <p14:creationId xmlns:p14="http://schemas.microsoft.com/office/powerpoint/2010/main" val="226607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Objectives</a:t>
            </a:r>
            <a:br>
              <a:rPr lang="en-US" dirty="0" smtClean="0"/>
            </a:br>
            <a:endParaRPr lang="en-US" sz="27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6280"/>
          </a:xfrm>
        </p:spPr>
        <p:txBody>
          <a:bodyPr>
            <a:normAutofit/>
          </a:bodyPr>
          <a:lstStyle/>
          <a:p>
            <a:r>
              <a:rPr lang="en-US" dirty="0" smtClean="0"/>
              <a:t>Level of </a:t>
            </a:r>
            <a:r>
              <a:rPr lang="en-US" i="1" dirty="0" smtClean="0"/>
              <a:t>T. radiata </a:t>
            </a:r>
            <a:r>
              <a:rPr lang="en-US" dirty="0" smtClean="0"/>
              <a:t>parasitism on </a:t>
            </a:r>
            <a:r>
              <a:rPr lang="en-US" i="1" dirty="0"/>
              <a:t>D. </a:t>
            </a:r>
            <a:r>
              <a:rPr lang="en-US" i="1" dirty="0" smtClean="0"/>
              <a:t>citri </a:t>
            </a:r>
            <a:r>
              <a:rPr lang="en-US" dirty="0" smtClean="0"/>
              <a:t>instar </a:t>
            </a:r>
          </a:p>
          <a:p>
            <a:pPr marL="411480" lvl="1" indent="0">
              <a:buNone/>
            </a:pPr>
            <a:endParaRPr lang="en-US" dirty="0" smtClean="0"/>
          </a:p>
          <a:p>
            <a:r>
              <a:rPr lang="en-US" dirty="0" smtClean="0"/>
              <a:t>Host instar effects on the sex ratio and size of </a:t>
            </a:r>
            <a:r>
              <a:rPr lang="en-US" i="1" dirty="0" smtClean="0"/>
              <a:t>T. radiata </a:t>
            </a:r>
            <a:r>
              <a:rPr lang="en-US" dirty="0" smtClean="0"/>
              <a:t>progeny</a:t>
            </a:r>
          </a:p>
          <a:p>
            <a:pPr lvl="1"/>
            <a:endParaRPr lang="en-US" dirty="0" smtClean="0"/>
          </a:p>
          <a:p>
            <a:pPr marL="411480" lvl="1" indent="0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7976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/>
              <a:t>Tamarixia radiata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6280"/>
          </a:xfrm>
        </p:spPr>
        <p:txBody>
          <a:bodyPr>
            <a:normAutofit/>
          </a:bodyPr>
          <a:lstStyle/>
          <a:p>
            <a:r>
              <a:rPr lang="en-US" dirty="0" smtClean="0"/>
              <a:t>Arrhenotokous, idiobiont </a:t>
            </a:r>
            <a:r>
              <a:rPr lang="en-US" dirty="0" err="1" smtClean="0"/>
              <a:t>ectoparasitoid</a:t>
            </a:r>
            <a:r>
              <a:rPr lang="en-US" dirty="0" smtClean="0"/>
              <a:t> of </a:t>
            </a:r>
            <a:r>
              <a:rPr lang="en-US" i="1" dirty="0" smtClean="0"/>
              <a:t>D. citri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Host specific</a:t>
            </a:r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r>
              <a:rPr lang="en-US" dirty="0" err="1" smtClean="0"/>
              <a:t>Oviposits</a:t>
            </a:r>
            <a:r>
              <a:rPr lang="en-US" dirty="0" smtClean="0"/>
              <a:t> on 3</a:t>
            </a:r>
            <a:r>
              <a:rPr lang="en-US" baseline="30000" dirty="0" smtClean="0"/>
              <a:t>rd</a:t>
            </a:r>
            <a:r>
              <a:rPr lang="en-US" dirty="0" smtClean="0"/>
              <a:t>, 4</a:t>
            </a:r>
            <a:r>
              <a:rPr lang="en-US" baseline="30000" dirty="0" smtClean="0"/>
              <a:t>th</a:t>
            </a:r>
            <a:r>
              <a:rPr lang="en-US" dirty="0" smtClean="0"/>
              <a:t>, and 5</a:t>
            </a:r>
            <a:r>
              <a:rPr lang="en-US" baseline="30000" dirty="0" smtClean="0"/>
              <a:t>th </a:t>
            </a:r>
            <a:r>
              <a:rPr lang="en-US" dirty="0" smtClean="0"/>
              <a:t>instar nymphs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90800"/>
            <a:ext cx="2438400" cy="2667000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softEdge rad="127000"/>
          </a:effectLst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590800"/>
            <a:ext cx="1905000" cy="2667000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9909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Mass-Rearing of </a:t>
            </a:r>
            <a:r>
              <a:rPr lang="en-US" sz="4000" i="1" dirty="0" smtClean="0"/>
              <a:t>Tamarixia radiata</a:t>
            </a:r>
            <a:endParaRPr lang="en-US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6920"/>
            <a:ext cx="8229600" cy="4526280"/>
          </a:xfrm>
        </p:spPr>
        <p:txBody>
          <a:bodyPr/>
          <a:lstStyle/>
          <a:p>
            <a:r>
              <a:rPr lang="en-US" dirty="0" smtClean="0"/>
              <a:t>Mass-reared as an augmentative biocontrol agent for </a:t>
            </a:r>
            <a:r>
              <a:rPr lang="en-US" i="1" dirty="0" smtClean="0"/>
              <a:t>D. citri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Several facilities rearing </a:t>
            </a:r>
            <a:r>
              <a:rPr lang="en-US" i="1" dirty="0" smtClean="0"/>
              <a:t>T. radiata</a:t>
            </a:r>
            <a:r>
              <a:rPr lang="en-US" dirty="0" smtClean="0"/>
              <a:t> in </a:t>
            </a:r>
          </a:p>
          <a:p>
            <a:pPr>
              <a:buNone/>
            </a:pPr>
            <a:r>
              <a:rPr lang="en-US" dirty="0" smtClean="0"/>
              <a:t>   Florida, </a:t>
            </a:r>
            <a:r>
              <a:rPr lang="en-US" dirty="0"/>
              <a:t>California, Texas</a:t>
            </a:r>
            <a:r>
              <a:rPr lang="en-US" dirty="0" smtClean="0"/>
              <a:t>, Costa Rica and Mexico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Requires a complex tritrophic rearing system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85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Objective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Determine the level </a:t>
            </a:r>
            <a:r>
              <a:rPr lang="en-US" dirty="0"/>
              <a:t>of </a:t>
            </a:r>
            <a:r>
              <a:rPr lang="en-US" i="1" dirty="0"/>
              <a:t>T. radiata </a:t>
            </a:r>
            <a:r>
              <a:rPr lang="en-US" dirty="0"/>
              <a:t>parasitism on </a:t>
            </a: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, 4</a:t>
            </a:r>
            <a:r>
              <a:rPr lang="en-US" baseline="30000" dirty="0" smtClean="0"/>
              <a:t>th</a:t>
            </a:r>
            <a:r>
              <a:rPr lang="en-US" dirty="0" smtClean="0"/>
              <a:t> and 5</a:t>
            </a:r>
            <a:r>
              <a:rPr lang="en-US" baseline="30000" dirty="0" smtClean="0"/>
              <a:t>th</a:t>
            </a:r>
            <a:r>
              <a:rPr lang="en-US" dirty="0" smtClean="0"/>
              <a:t> instar </a:t>
            </a:r>
            <a:r>
              <a:rPr lang="en-US" i="1" dirty="0" smtClean="0"/>
              <a:t>D</a:t>
            </a:r>
            <a:r>
              <a:rPr lang="en-US" i="1" dirty="0"/>
              <a:t>. </a:t>
            </a:r>
            <a:r>
              <a:rPr lang="en-US" i="1" dirty="0" smtClean="0"/>
              <a:t>citri </a:t>
            </a:r>
            <a:r>
              <a:rPr lang="en-US" dirty="0" smtClean="0"/>
              <a:t>hosts</a:t>
            </a:r>
            <a:r>
              <a:rPr lang="en-US" i="1" dirty="0" smtClean="0"/>
              <a:t>.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699918"/>
            <a:ext cx="6400800" cy="385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3962400" y="6336268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Anonymous, University of Florida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11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53536"/>
            <a:ext cx="8763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Timing</a:t>
            </a:r>
            <a:r>
              <a:rPr lang="en-US" i="1" dirty="0" smtClean="0"/>
              <a:t> </a:t>
            </a:r>
            <a:r>
              <a:rPr lang="en-US" dirty="0" smtClean="0"/>
              <a:t>of</a:t>
            </a:r>
            <a:r>
              <a:rPr lang="en-US" i="1" dirty="0" smtClean="0"/>
              <a:t> T. radiata </a:t>
            </a:r>
            <a:r>
              <a:rPr lang="en-US" dirty="0" smtClean="0"/>
              <a:t>Rearing Cycle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8534400" cy="316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029200"/>
            <a:ext cx="4181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" y="5105400"/>
            <a:ext cx="42100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448" y="1447800"/>
            <a:ext cx="766955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53536"/>
            <a:ext cx="88392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Level of </a:t>
            </a:r>
            <a:r>
              <a:rPr lang="en-US" sz="3600" i="1" dirty="0"/>
              <a:t>T. radiata </a:t>
            </a:r>
            <a:r>
              <a:rPr lang="en-US" sz="3600" dirty="0" smtClean="0"/>
              <a:t>Parasitism </a:t>
            </a:r>
            <a:r>
              <a:rPr lang="en-US" sz="3600" dirty="0"/>
              <a:t>on </a:t>
            </a:r>
            <a:r>
              <a:rPr lang="en-US" sz="3600" i="1" dirty="0"/>
              <a:t>D. </a:t>
            </a:r>
            <a:r>
              <a:rPr lang="en-US" sz="3600" i="1" dirty="0" smtClean="0"/>
              <a:t>citri</a:t>
            </a:r>
            <a:endParaRPr lang="en-U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3231495" cy="514469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76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447800"/>
            <a:ext cx="602676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253536"/>
            <a:ext cx="88392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Level of </a:t>
            </a:r>
            <a:r>
              <a:rPr lang="en-US" sz="3600" i="1" dirty="0"/>
              <a:t>T. radiata </a:t>
            </a:r>
            <a:r>
              <a:rPr lang="en-US" sz="3600" dirty="0" smtClean="0"/>
              <a:t>Parasitism </a:t>
            </a:r>
            <a:r>
              <a:rPr lang="en-US" sz="3600" dirty="0"/>
              <a:t>on </a:t>
            </a:r>
            <a:r>
              <a:rPr lang="en-US" sz="3600" i="1" dirty="0"/>
              <a:t>D. </a:t>
            </a:r>
            <a:r>
              <a:rPr lang="en-US" sz="3600" i="1" dirty="0" smtClean="0"/>
              <a:t>citri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7976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 smtClean="0"/>
              <a:t>Objective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Examine the effects of </a:t>
            </a:r>
            <a:r>
              <a:rPr lang="en-US" i="1" dirty="0" smtClean="0"/>
              <a:t>D. citri</a:t>
            </a:r>
            <a:r>
              <a:rPr lang="en-US" dirty="0" smtClean="0"/>
              <a:t> host </a:t>
            </a:r>
            <a:r>
              <a:rPr lang="en-US" dirty="0"/>
              <a:t>instar </a:t>
            </a:r>
            <a:r>
              <a:rPr lang="en-US" dirty="0" smtClean="0"/>
              <a:t>on the sex ratio and size of parasitizing </a:t>
            </a:r>
            <a:r>
              <a:rPr lang="en-US" i="1" dirty="0" smtClean="0"/>
              <a:t>T</a:t>
            </a:r>
            <a:r>
              <a:rPr lang="en-US" i="1" dirty="0"/>
              <a:t>. radiata </a:t>
            </a:r>
            <a:r>
              <a:rPr lang="en-US" dirty="0" smtClean="0"/>
              <a:t>progeny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379" y="3276600"/>
            <a:ext cx="5812221" cy="337108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20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23366</TotalTime>
  <Words>494</Words>
  <Application>Microsoft Office PowerPoint</Application>
  <PresentationFormat>On-screen Show (4:3)</PresentationFormat>
  <Paragraphs>118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Foundry</vt:lpstr>
      <vt:lpstr>Effect of Diaphorina citri (Homoptera: Psyllidae) Instar on Level of Parasitism, Sex Ratio, and Size of Tamarixia radiata (Hymenoptera: Eulophidae)</vt:lpstr>
      <vt:lpstr>Objectives </vt:lpstr>
      <vt:lpstr>Tamarixia radiata</vt:lpstr>
      <vt:lpstr>Mass-Rearing of Tamarixia radiata</vt:lpstr>
      <vt:lpstr>Objective 1</vt:lpstr>
      <vt:lpstr>Timing of T. radiata Rearing Cycle</vt:lpstr>
      <vt:lpstr>Level of T. radiata Parasitism on D. citri</vt:lpstr>
      <vt:lpstr>Level of T. radiata Parasitism on D. citri</vt:lpstr>
      <vt:lpstr>Objective 2</vt:lpstr>
      <vt:lpstr>Host Instar Effects From the flush samples taken on Day 6 for Objective 1, D. citri nymphs that were parasitized by T. radiata in the late larva or pupa stage were retained to determine their sex and size. </vt:lpstr>
      <vt:lpstr>Sex Ratio</vt:lpstr>
      <vt:lpstr>  Hind Tibia Length</vt:lpstr>
      <vt:lpstr>Conclusion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Mass-Rearing and Quality Control of Tamarixia radiata, a parasitoid of the Asian Citrus Psyllid.</dc:title>
  <dc:creator>Kerr,Christopher R</dc:creator>
  <cp:lastModifiedBy>Windows User</cp:lastModifiedBy>
  <cp:revision>155</cp:revision>
  <dcterms:created xsi:type="dcterms:W3CDTF">2006-08-16T00:00:00Z</dcterms:created>
  <dcterms:modified xsi:type="dcterms:W3CDTF">2015-10-05T19:10:34Z</dcterms:modified>
</cp:coreProperties>
</file>